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9" r:id="rId3"/>
    <p:sldId id="257" r:id="rId4"/>
    <p:sldId id="258" r:id="rId5"/>
    <p:sldId id="262" r:id="rId6"/>
    <p:sldId id="260" r:id="rId7"/>
    <p:sldId id="263" r:id="rId8"/>
    <p:sldId id="267" r:id="rId9"/>
    <p:sldId id="268" r:id="rId10"/>
    <p:sldId id="269" r:id="rId11"/>
    <p:sldId id="271" r:id="rId12"/>
    <p:sldId id="270" r:id="rId13"/>
    <p:sldId id="273" r:id="rId14"/>
    <p:sldId id="274" r:id="rId15"/>
    <p:sldId id="276" r:id="rId16"/>
    <p:sldId id="261" r:id="rId17"/>
    <p:sldId id="265" r:id="rId18"/>
    <p:sldId id="264" r:id="rId19"/>
    <p:sldId id="266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1" autoAdjust="0"/>
    <p:restoredTop sz="94660"/>
  </p:normalViewPr>
  <p:slideViewPr>
    <p:cSldViewPr showGuides="1">
      <p:cViewPr varScale="1">
        <p:scale>
          <a:sx n="65" d="100"/>
          <a:sy n="65" d="100"/>
        </p:scale>
        <p:origin x="-1446" y="-96"/>
      </p:cViewPr>
      <p:guideLst>
        <p:guide orient="horz" pos="2160"/>
        <p:guide pos="28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623B9-FFD0-409F-B8FC-3AB99A757550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0CE622-77EA-493F-A28F-A2D01A7D0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618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CE622-77EA-493F-A28F-A2D01A7D0D1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890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CE622-77EA-493F-A28F-A2D01A7D0D1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743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CE622-77EA-493F-A28F-A2D01A7D0D1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743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CE622-77EA-493F-A28F-A2D01A7D0D1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743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CE622-77EA-493F-A28F-A2D01A7D0D1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743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CE622-77EA-493F-A28F-A2D01A7D0D1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743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CE622-77EA-493F-A28F-A2D01A7D0D1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743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CE622-77EA-493F-A28F-A2D01A7D0D1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7919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CE622-77EA-493F-A28F-A2D01A7D0D1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743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CE622-77EA-493F-A28F-A2D01A7D0D1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743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CE622-77EA-493F-A28F-A2D01A7D0D1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74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CE622-77EA-493F-A28F-A2D01A7D0D1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743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CE622-77EA-493F-A28F-A2D01A7D0D1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74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CE622-77EA-493F-A28F-A2D01A7D0D1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74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CE622-77EA-493F-A28F-A2D01A7D0D1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74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CE622-77EA-493F-A28F-A2D01A7D0D1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74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CE622-77EA-493F-A28F-A2D01A7D0D1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74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CE622-77EA-493F-A28F-A2D01A7D0D1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74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CE622-77EA-493F-A28F-A2D01A7D0D1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743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CE622-77EA-493F-A28F-A2D01A7D0D1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74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FEB9-0823-44B8-930B-084522129BEF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D521A-B8D0-4E9E-ADB4-808FF3522A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FEB9-0823-44B8-930B-084522129BEF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D521A-B8D0-4E9E-ADB4-808FF3522A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FEB9-0823-44B8-930B-084522129BEF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D521A-B8D0-4E9E-ADB4-808FF3522A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FEB9-0823-44B8-930B-084522129BEF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D521A-B8D0-4E9E-ADB4-808FF3522A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FEB9-0823-44B8-930B-084522129BEF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D521A-B8D0-4E9E-ADB4-808FF3522A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FEB9-0823-44B8-930B-084522129BEF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D521A-B8D0-4E9E-ADB4-808FF3522A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FEB9-0823-44B8-930B-084522129BEF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D521A-B8D0-4E9E-ADB4-808FF3522A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FEB9-0823-44B8-930B-084522129BEF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D521A-B8D0-4E9E-ADB4-808FF3522A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FEB9-0823-44B8-930B-084522129BEF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D521A-B8D0-4E9E-ADB4-808FF3522A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FEB9-0823-44B8-930B-084522129BEF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D521A-B8D0-4E9E-ADB4-808FF3522A1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FEB9-0823-44B8-930B-084522129BEF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0D521A-B8D0-4E9E-ADB4-808FF3522A1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10D521A-B8D0-4E9E-ADB4-808FF3522A1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71AFEB9-0823-44B8-930B-084522129BEF}" type="datetimeFigureOut">
              <a:rPr lang="en-US" smtClean="0"/>
              <a:t>4/2/2014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4.png"/><Relationship Id="rId10" Type="http://schemas.microsoft.com/office/2007/relationships/hdphoto" Target="../media/hdphoto9.wdp"/><Relationship Id="rId4" Type="http://schemas.microsoft.com/office/2007/relationships/hdphoto" Target="../media/hdphoto6.wdp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19.png"/><Relationship Id="rId4" Type="http://schemas.microsoft.com/office/2007/relationships/hdphoto" Target="../media/hdphoto10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microsoft.com/office/2007/relationships/hdphoto" Target="../media/hdphoto3.wdp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295400"/>
            <a:ext cx="8077200" cy="4594225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latin typeface="Gill Sans MT" panose="020B0502020104020203" pitchFamily="34" charset="0"/>
              </a:rPr>
              <a:t>Ice Crystal Parameterizations in Arctic Cirrus – Towards a Better Representation in Global Climate Models and Aircraft Icing Potential Studies</a:t>
            </a:r>
            <a:r>
              <a:rPr lang="en-US" dirty="0">
                <a:latin typeface="Gill Sans MT" panose="020B0502020104020203" pitchFamily="34" charset="0"/>
              </a:rPr>
              <a:t/>
            </a:r>
            <a:br>
              <a:rPr lang="en-US" dirty="0">
                <a:latin typeface="Gill Sans MT" panose="020B0502020104020203" pitchFamily="34" charset="0"/>
              </a:rPr>
            </a:b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5562600"/>
            <a:ext cx="6400800" cy="8382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400" dirty="0" smtClean="0">
                <a:latin typeface="Gill Sans MT" panose="020B0502020104020203" pitchFamily="34" charset="0"/>
              </a:rPr>
              <a:t>Victoria A. Walker</a:t>
            </a:r>
          </a:p>
          <a:p>
            <a:pPr algn="l"/>
            <a:r>
              <a:rPr lang="en-US" sz="2400" dirty="0" smtClean="0">
                <a:latin typeface="Gill Sans MT" panose="020B0502020104020203" pitchFamily="34" charset="0"/>
              </a:rPr>
              <a:t>Embry-Riddle Aeronautical University</a:t>
            </a:r>
            <a:endParaRPr lang="en-US" sz="24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84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684" t="21713" r="27419" b="21883"/>
          <a:stretch/>
        </p:blipFill>
        <p:spPr bwMode="auto">
          <a:xfrm>
            <a:off x="4572000" y="3428365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1110" t="9722" r="4688" b="7639"/>
          <a:stretch/>
        </p:blipFill>
        <p:spPr bwMode="auto">
          <a:xfrm>
            <a:off x="0" y="-2"/>
            <a:ext cx="4572000" cy="34290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</p:spPr>
      </p:pic>
      <p:pic>
        <p:nvPicPr>
          <p:cNvPr id="7" name="Picture 6"/>
          <p:cNvPicPr/>
          <p:nvPr/>
        </p:nvPicPr>
        <p:blipFill rotWithShape="1">
          <a:blip r:embed="rId9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1927" t="8565" r="5372" b="6481"/>
          <a:stretch/>
        </p:blipFill>
        <p:spPr bwMode="auto">
          <a:xfrm>
            <a:off x="0" y="3428365"/>
            <a:ext cx="4572000" cy="34296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3352800"/>
            <a:ext cx="91440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6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Gill Sans MT" panose="020B0502020104020203" pitchFamily="34" charset="0"/>
              </a:rPr>
              <a:t>Arctic Cirrus – Variation with T</a:t>
            </a:r>
            <a:endParaRPr lang="en-US" sz="4400" dirty="0">
              <a:latin typeface="Gill Sans MT" panose="020B0502020104020203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" t="1074" r="2421" b="1271"/>
          <a:stretch/>
        </p:blipFill>
        <p:spPr bwMode="auto">
          <a:xfrm>
            <a:off x="383458" y="1578077"/>
            <a:ext cx="7846142" cy="49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98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620000" cy="1143000"/>
          </a:xfrm>
        </p:spPr>
        <p:txBody>
          <a:bodyPr/>
          <a:lstStyle/>
          <a:p>
            <a:r>
              <a:rPr lang="en-US" sz="4400" dirty="0" smtClean="0">
                <a:latin typeface="Gill Sans MT" panose="020B0502020104020203" pitchFamily="34" charset="0"/>
              </a:rPr>
              <a:t>SD Variation with T: Tropical (left) and Mid-Latitude (right)</a:t>
            </a:r>
            <a:endParaRPr lang="en-US" sz="4400" dirty="0">
              <a:latin typeface="Gill Sans MT" panose="020B0502020104020203" pitchFamily="34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2095" b="-588"/>
          <a:stretch/>
        </p:blipFill>
        <p:spPr bwMode="auto">
          <a:xfrm>
            <a:off x="4270248" y="1600200"/>
            <a:ext cx="4041648" cy="5029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2864" b="-41"/>
          <a:stretch/>
        </p:blipFill>
        <p:spPr bwMode="auto">
          <a:xfrm>
            <a:off x="228600" y="1573160"/>
            <a:ext cx="4041648" cy="50291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8802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Gill Sans MT" panose="020B0502020104020203" pitchFamily="34" charset="0"/>
              </a:rPr>
              <a:t>Implications for Aircraft Icing</a:t>
            </a:r>
            <a:endParaRPr lang="en-US" sz="4400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>
              <a:latin typeface="Gill Sans MT" panose="020B0502020104020203" pitchFamily="34" charset="0"/>
            </a:endParaRPr>
          </a:p>
          <a:p>
            <a:r>
              <a:rPr lang="en-US" sz="2800" dirty="0" smtClean="0">
                <a:latin typeface="Gill Sans MT" panose="020B0502020104020203" pitchFamily="34" charset="0"/>
              </a:rPr>
              <a:t>Aircraft </a:t>
            </a:r>
            <a:r>
              <a:rPr lang="en-US" sz="2800" dirty="0">
                <a:latin typeface="Gill Sans MT" panose="020B0502020104020203" pitchFamily="34" charset="0"/>
              </a:rPr>
              <a:t>icing during aggregation, accretion, and mixed-accretion events must be the focus of further </a:t>
            </a:r>
            <a:r>
              <a:rPr lang="en-US" sz="2800" dirty="0" smtClean="0">
                <a:latin typeface="Gill Sans MT" panose="020B0502020104020203" pitchFamily="34" charset="0"/>
              </a:rPr>
              <a:t>study.</a:t>
            </a:r>
          </a:p>
          <a:p>
            <a:endParaRPr lang="en-US" sz="2800" dirty="0">
              <a:latin typeface="Gill Sans MT" panose="020B0502020104020203" pitchFamily="34" charset="0"/>
            </a:endParaRPr>
          </a:p>
          <a:p>
            <a:r>
              <a:rPr lang="en-US" sz="2800" dirty="0">
                <a:latin typeface="Gill Sans MT" panose="020B0502020104020203" pitchFamily="34" charset="0"/>
              </a:rPr>
              <a:t>Particle interactions with aircraft, such as collapse, erosion, and structural breakup upon impact, should be thoroughly </a:t>
            </a:r>
            <a:r>
              <a:rPr lang="en-US" sz="2800" dirty="0" smtClean="0">
                <a:latin typeface="Gill Sans MT" panose="020B0502020104020203" pitchFamily="34" charset="0"/>
              </a:rPr>
              <a:t>investigated.</a:t>
            </a:r>
          </a:p>
          <a:p>
            <a:endParaRPr lang="en-US" sz="2800" dirty="0">
              <a:latin typeface="Gill Sans MT" panose="020B0502020104020203" pitchFamily="34" charset="0"/>
            </a:endParaRPr>
          </a:p>
          <a:p>
            <a:endParaRPr lang="en-US" sz="28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49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Gill Sans MT" panose="020B0502020104020203" pitchFamily="34" charset="0"/>
              </a:rPr>
              <a:t>Conclusions</a:t>
            </a:r>
            <a:endParaRPr lang="en-US" sz="4400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>
                <a:latin typeface="Gill Sans MT" panose="020B0502020104020203" pitchFamily="34" charset="0"/>
              </a:rPr>
              <a:t>Arctic dataset is monomodal compared to tropical and mid-latitude datasets.</a:t>
            </a:r>
          </a:p>
          <a:p>
            <a:pPr lvl="1"/>
            <a:r>
              <a:rPr lang="en-US" sz="2600" dirty="0" smtClean="0">
                <a:latin typeface="Gill Sans MT" panose="020B0502020104020203" pitchFamily="34" charset="0"/>
              </a:rPr>
              <a:t>Points to formation mechanisms at various latitudes.</a:t>
            </a:r>
            <a:endParaRPr lang="en-US" sz="2600" dirty="0">
              <a:latin typeface="Gill Sans MT" panose="020B0502020104020203" pitchFamily="34" charset="0"/>
            </a:endParaRPr>
          </a:p>
          <a:p>
            <a:endParaRPr lang="en-US" sz="2800" dirty="0" smtClean="0">
              <a:latin typeface="Gill Sans MT" panose="020B0502020104020203" pitchFamily="34" charset="0"/>
            </a:endParaRPr>
          </a:p>
          <a:p>
            <a:r>
              <a:rPr lang="en-US" sz="2800" dirty="0" smtClean="0">
                <a:latin typeface="Gill Sans MT" panose="020B0502020104020203" pitchFamily="34" charset="0"/>
              </a:rPr>
              <a:t>Arctic cirrus may be linked to non-classical formation of SLDs.</a:t>
            </a:r>
          </a:p>
          <a:p>
            <a:endParaRPr lang="en-US" sz="2800" dirty="0" smtClean="0">
              <a:latin typeface="Gill Sans MT" panose="020B0502020104020203" pitchFamily="34" charset="0"/>
            </a:endParaRPr>
          </a:p>
          <a:p>
            <a:r>
              <a:rPr lang="en-US" sz="2800" dirty="0" smtClean="0">
                <a:latin typeface="Gill Sans MT" panose="020B0502020104020203" pitchFamily="34" charset="0"/>
              </a:rPr>
              <a:t>Aircraft icing certification can only be achieved </a:t>
            </a:r>
            <a:r>
              <a:rPr lang="en-US" sz="2800" dirty="0">
                <a:latin typeface="Gill Sans MT" panose="020B0502020104020203" pitchFamily="34" charset="0"/>
              </a:rPr>
              <a:t>through an understanding of both ice- and mixed-phase cloud </a:t>
            </a:r>
            <a:r>
              <a:rPr lang="en-US" sz="2800" dirty="0" smtClean="0">
                <a:latin typeface="Gill Sans MT" panose="020B0502020104020203" pitchFamily="34" charset="0"/>
              </a:rPr>
              <a:t>microphysics.</a:t>
            </a:r>
            <a:endParaRPr lang="en-US" sz="2800" dirty="0">
              <a:latin typeface="Gill Sans MT" panose="020B0502020104020203" pitchFamily="34" charset="0"/>
            </a:endParaRPr>
          </a:p>
          <a:p>
            <a:endParaRPr lang="en-US" sz="28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45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Gill Sans MT" panose="020B0502020104020203" pitchFamily="34" charset="0"/>
              </a:rPr>
              <a:t>Questions?</a:t>
            </a:r>
            <a:endParaRPr lang="en-US" sz="4400" dirty="0">
              <a:latin typeface="Gill Sans MT" panose="020B0502020104020203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65" y="1283588"/>
            <a:ext cx="8077200" cy="5422011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78594" y="6488666"/>
            <a:ext cx="64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Gill Sans MT" panose="020B0502020104020203" pitchFamily="34" charset="0"/>
              </a:rPr>
              <a:t>Image courtesy of http://onthickice.blogspot.com/</a:t>
            </a:r>
          </a:p>
        </p:txBody>
      </p:sp>
    </p:spTree>
    <p:extLst>
      <p:ext uri="{BB962C8B-B14F-4D97-AF65-F5344CB8AC3E}">
        <p14:creationId xmlns:p14="http://schemas.microsoft.com/office/powerpoint/2010/main" val="115051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0" t="12240" b="989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84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Gill Sans MT" panose="020B0502020104020203" pitchFamily="34" charset="0"/>
              </a:rPr>
              <a:t>Flight I: Synoptic Situation</a:t>
            </a:r>
            <a:endParaRPr lang="en-US" sz="4400" dirty="0">
              <a:latin typeface="Gill Sans MT" panose="020B0502020104020203" pitchFamily="34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356" t="15750" r="34201" b="16619"/>
          <a:stretch/>
        </p:blipFill>
        <p:spPr bwMode="auto">
          <a:xfrm>
            <a:off x="228600" y="1219200"/>
            <a:ext cx="8001000" cy="541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1330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821" t="16058" r="34548" b="16619"/>
          <a:stretch/>
        </p:blipFill>
        <p:spPr bwMode="auto">
          <a:xfrm>
            <a:off x="286719" y="1219200"/>
            <a:ext cx="7942880" cy="541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Gill Sans MT" panose="020B0502020104020203" pitchFamily="34" charset="0"/>
              </a:rPr>
              <a:t>Flight II: Synoptic Situation</a:t>
            </a:r>
            <a:endParaRPr lang="en-US" sz="44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42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Gill Sans MT" panose="020B0502020104020203" pitchFamily="34" charset="0"/>
              </a:rPr>
              <a:t>Flight III: Synoptic Situation</a:t>
            </a:r>
            <a:endParaRPr lang="en-US" sz="4400" dirty="0">
              <a:latin typeface="Gill Sans MT" panose="020B0502020104020203" pitchFamily="34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605" t="16676" r="34240" b="16927"/>
          <a:stretch/>
        </p:blipFill>
        <p:spPr bwMode="auto">
          <a:xfrm>
            <a:off x="228601" y="1219200"/>
            <a:ext cx="7924800" cy="541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0903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Gill Sans MT" panose="020B0502020104020203" pitchFamily="34" charset="0"/>
              </a:rPr>
              <a:t>Statement of Purpose</a:t>
            </a:r>
            <a:endParaRPr lang="en-US" sz="4400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029200" cy="4800600"/>
          </a:xfrm>
        </p:spPr>
        <p:txBody>
          <a:bodyPr>
            <a:normAutofit/>
          </a:bodyPr>
          <a:lstStyle/>
          <a:p>
            <a:endParaRPr lang="en-US" sz="2800" dirty="0" smtClean="0">
              <a:latin typeface="Gill Sans MT" panose="020B0502020104020203" pitchFamily="34" charset="0"/>
            </a:endParaRPr>
          </a:p>
          <a:p>
            <a:r>
              <a:rPr lang="en-US" sz="2800" dirty="0" smtClean="0">
                <a:latin typeface="Gill Sans MT" panose="020B0502020104020203" pitchFamily="34" charset="0"/>
              </a:rPr>
              <a:t>Study </a:t>
            </a:r>
            <a:r>
              <a:rPr lang="en-US" sz="2800" dirty="0">
                <a:latin typeface="Gill Sans MT" panose="020B0502020104020203" pitchFamily="34" charset="0"/>
              </a:rPr>
              <a:t>the microphysical properties of arctic </a:t>
            </a:r>
            <a:r>
              <a:rPr lang="en-US" sz="2800" dirty="0" smtClean="0">
                <a:latin typeface="Gill Sans MT" panose="020B0502020104020203" pitchFamily="34" charset="0"/>
              </a:rPr>
              <a:t>cirrus</a:t>
            </a:r>
          </a:p>
          <a:p>
            <a:endParaRPr lang="en-US" sz="2800" dirty="0" smtClean="0">
              <a:latin typeface="Gill Sans MT" panose="020B0502020104020203" pitchFamily="34" charset="0"/>
            </a:endParaRPr>
          </a:p>
          <a:p>
            <a:r>
              <a:rPr lang="en-US" sz="2800" dirty="0" smtClean="0">
                <a:latin typeface="Gill Sans MT" panose="020B0502020104020203" pitchFamily="34" charset="0"/>
              </a:rPr>
              <a:t>Investigate </a:t>
            </a:r>
            <a:r>
              <a:rPr lang="en-US" sz="2800" dirty="0">
                <a:latin typeface="Gill Sans MT" panose="020B0502020104020203" pitchFamily="34" charset="0"/>
              </a:rPr>
              <a:t>possible correlations between aircraft icing and ice crystal SDs</a:t>
            </a:r>
          </a:p>
        </p:txBody>
      </p:sp>
    </p:spTree>
    <p:extLst>
      <p:ext uri="{BB962C8B-B14F-4D97-AF65-F5344CB8AC3E}">
        <p14:creationId xmlns:p14="http://schemas.microsoft.com/office/powerpoint/2010/main" val="51894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Gill Sans MT" panose="020B0502020104020203" pitchFamily="34" charset="0"/>
              </a:rPr>
              <a:t>Formation Habits – Aspect Ratio</a:t>
            </a:r>
            <a:endParaRPr lang="en-US" sz="4400" dirty="0">
              <a:latin typeface="Gill Sans MT" panose="020B0502020104020203" pitchFamily="34" charset="0"/>
            </a:endParaRPr>
          </a:p>
        </p:txBody>
      </p:sp>
      <p:pic>
        <p:nvPicPr>
          <p:cNvPr id="4098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4041648" cy="5029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05"/>
          <a:stretch/>
        </p:blipFill>
        <p:spPr bwMode="auto">
          <a:xfrm>
            <a:off x="4270248" y="1600200"/>
            <a:ext cx="4041648" cy="5029200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530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Gill Sans MT" panose="020B0502020104020203" pitchFamily="34" charset="0"/>
              </a:rPr>
              <a:t>Cirrus and Global Climate Models (GCMs)</a:t>
            </a:r>
            <a:endParaRPr lang="en-US" sz="4400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>
              <a:latin typeface="Gill Sans MT" panose="020B0502020104020203" pitchFamily="34" charset="0"/>
            </a:endParaRPr>
          </a:p>
          <a:p>
            <a:r>
              <a:rPr lang="en-US" sz="2800" dirty="0" smtClean="0">
                <a:latin typeface="Gill Sans MT" panose="020B0502020104020203" pitchFamily="34" charset="0"/>
              </a:rPr>
              <a:t>Cirrus feedbacks affect model output of T, radiative forcing, albedo, and heat flux.</a:t>
            </a:r>
          </a:p>
          <a:p>
            <a:endParaRPr lang="en-US" sz="2800" dirty="0">
              <a:latin typeface="Gill Sans MT" panose="020B0502020104020203" pitchFamily="34" charset="0"/>
            </a:endParaRPr>
          </a:p>
          <a:p>
            <a:r>
              <a:rPr lang="en-US" sz="2800" dirty="0" smtClean="0">
                <a:latin typeface="Gill Sans MT" panose="020B0502020104020203" pitchFamily="34" charset="0"/>
              </a:rPr>
              <a:t>Cloud properties a function of IWC and SDs.</a:t>
            </a:r>
          </a:p>
          <a:p>
            <a:pPr lvl="1"/>
            <a:r>
              <a:rPr lang="en-US" sz="2600" dirty="0" smtClean="0">
                <a:latin typeface="Gill Sans MT" panose="020B0502020104020203" pitchFamily="34" charset="0"/>
              </a:rPr>
              <a:t>Radiative properties depend on T and SDs. </a:t>
            </a:r>
          </a:p>
          <a:p>
            <a:pPr lvl="1"/>
            <a:endParaRPr lang="en-US" sz="2600" dirty="0">
              <a:latin typeface="Gill Sans MT" panose="020B0502020104020203" pitchFamily="34" charset="0"/>
            </a:endParaRPr>
          </a:p>
          <a:p>
            <a:r>
              <a:rPr lang="en-US" sz="2800" dirty="0" smtClean="0">
                <a:latin typeface="Gill Sans MT" panose="020B0502020104020203" pitchFamily="34" charset="0"/>
              </a:rPr>
              <a:t>Not thoroughly studied at high latitudes.</a:t>
            </a:r>
            <a:endParaRPr lang="en-US" sz="28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37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Gill Sans MT" panose="020B0502020104020203" pitchFamily="34" charset="0"/>
              </a:rPr>
              <a:t>Aircraft Icing: Ice- and Mixed- Phase Clouds</a:t>
            </a:r>
            <a:endParaRPr lang="en-US" sz="4400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>
              <a:latin typeface="Gill Sans MT" panose="020B0502020104020203" pitchFamily="34" charset="0"/>
            </a:endParaRPr>
          </a:p>
          <a:p>
            <a:r>
              <a:rPr lang="en-US" sz="2800" dirty="0" smtClean="0">
                <a:latin typeface="Gill Sans MT" panose="020B0502020104020203" pitchFamily="34" charset="0"/>
              </a:rPr>
              <a:t>FAA </a:t>
            </a:r>
            <a:r>
              <a:rPr lang="en-US" sz="2800" dirty="0">
                <a:latin typeface="Gill Sans MT" panose="020B0502020104020203" pitchFamily="34" charset="0"/>
              </a:rPr>
              <a:t>certifies clouds containing only </a:t>
            </a:r>
            <a:r>
              <a:rPr lang="en-US" sz="2800" dirty="0" smtClean="0">
                <a:latin typeface="Gill Sans MT" panose="020B0502020104020203" pitchFamily="34" charset="0"/>
              </a:rPr>
              <a:t>SLDs.</a:t>
            </a:r>
            <a:endParaRPr lang="en-US" sz="2800" dirty="0">
              <a:latin typeface="Gill Sans MT" panose="020B0502020104020203" pitchFamily="34" charset="0"/>
            </a:endParaRPr>
          </a:p>
          <a:p>
            <a:endParaRPr lang="en-US" sz="2800" dirty="0" smtClean="0">
              <a:latin typeface="Gill Sans MT" panose="020B0502020104020203" pitchFamily="34" charset="0"/>
            </a:endParaRPr>
          </a:p>
          <a:p>
            <a:r>
              <a:rPr lang="en-US" sz="2800" dirty="0" smtClean="0">
                <a:latin typeface="Gill Sans MT" panose="020B0502020104020203" pitchFamily="34" charset="0"/>
              </a:rPr>
              <a:t>Canadian Freezing Drizzle Experiment (CFDE)</a:t>
            </a:r>
          </a:p>
          <a:p>
            <a:pPr lvl="1"/>
            <a:r>
              <a:rPr lang="en-US" sz="2600" dirty="0" smtClean="0">
                <a:latin typeface="Gill Sans MT" panose="020B0502020104020203" pitchFamily="34" charset="0"/>
              </a:rPr>
              <a:t>Non-classically formed SLDs ~ 80%</a:t>
            </a:r>
          </a:p>
          <a:p>
            <a:pPr lvl="1"/>
            <a:r>
              <a:rPr lang="en-US" sz="2600" dirty="0" smtClean="0">
                <a:latin typeface="Gill Sans MT" panose="020B0502020104020203" pitchFamily="34" charset="0"/>
              </a:rPr>
              <a:t>Ice- or mixed-phase clouds ~ 50%</a:t>
            </a:r>
            <a:endParaRPr lang="en-US" sz="2800" dirty="0">
              <a:latin typeface="Gill Sans MT" panose="020B0502020104020203" pitchFamily="34" charset="0"/>
            </a:endParaRPr>
          </a:p>
          <a:p>
            <a:endParaRPr lang="en-US" sz="2800" dirty="0" smtClean="0">
              <a:latin typeface="Gill Sans MT" panose="020B0502020104020203" pitchFamily="34" charset="0"/>
            </a:endParaRPr>
          </a:p>
          <a:p>
            <a:r>
              <a:rPr lang="en-US" sz="2800" dirty="0" smtClean="0">
                <a:latin typeface="Gill Sans MT" panose="020B0502020104020203" pitchFamily="34" charset="0"/>
              </a:rPr>
              <a:t>Non-classically formed SLDs have not been thoroughly studied.</a:t>
            </a:r>
          </a:p>
        </p:txBody>
      </p:sp>
    </p:spTree>
    <p:extLst>
      <p:ext uri="{BB962C8B-B14F-4D97-AF65-F5344CB8AC3E}">
        <p14:creationId xmlns:p14="http://schemas.microsoft.com/office/powerpoint/2010/main" val="155150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Gill Sans MT" panose="020B0502020104020203" pitchFamily="34" charset="0"/>
              </a:rPr>
              <a:t>Optical Sampling Instruments:</a:t>
            </a:r>
            <a:br>
              <a:rPr lang="en-US" sz="4400" dirty="0" smtClean="0">
                <a:latin typeface="Gill Sans MT" panose="020B0502020104020203" pitchFamily="34" charset="0"/>
              </a:rPr>
            </a:br>
            <a:r>
              <a:rPr lang="en-US" sz="4400" dirty="0" smtClean="0">
                <a:latin typeface="Gill Sans MT" panose="020B0502020104020203" pitchFamily="34" charset="0"/>
              </a:rPr>
              <a:t>FSSP (left) and 2DC (right)</a:t>
            </a:r>
            <a:endParaRPr lang="en-US" sz="4400" dirty="0">
              <a:latin typeface="Gill Sans MT" panose="020B0502020104020203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4038600" cy="5029200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00200"/>
            <a:ext cx="4038600" cy="5029200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225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Gill Sans MT" panose="020B0502020104020203" pitchFamily="34" charset="0"/>
              </a:rPr>
              <a:t>DoE – ARM Research Flights</a:t>
            </a:r>
            <a:endParaRPr lang="en-US" sz="4400" dirty="0">
              <a:latin typeface="Gill Sans MT" panose="020B0502020104020203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4559465"/>
              </p:ext>
            </p:extLst>
          </p:nvPr>
        </p:nvGraphicFramePr>
        <p:xfrm>
          <a:off x="457200" y="3448050"/>
          <a:ext cx="7620000" cy="2811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0"/>
                <a:gridCol w="2540000"/>
                <a:gridCol w="2540000"/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Gill Sans MT" panose="020B0502020104020203" pitchFamily="34" charset="0"/>
                        </a:rPr>
                        <a:t>Flight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Gill Sans MT" panose="020B0502020104020203" pitchFamily="34" charset="0"/>
                        </a:rPr>
                        <a:t>Flight II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Gill Sans MT" panose="020B0502020104020203" pitchFamily="34" charset="0"/>
                        </a:rPr>
                        <a:t>Flight III </a:t>
                      </a:r>
                    </a:p>
                  </a:txBody>
                  <a:tcPr/>
                </a:tc>
              </a:tr>
              <a:tr h="552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Gill Sans MT" panose="020B0502020104020203" pitchFamily="34" charset="0"/>
                        </a:rPr>
                        <a:t>666</a:t>
                      </a:r>
                      <a:endParaRPr lang="en-US" sz="28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Gill Sans MT" panose="020B0502020104020203" pitchFamily="34" charset="0"/>
                        </a:rPr>
                        <a:t>366</a:t>
                      </a:r>
                      <a:endParaRPr lang="en-US" sz="28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Gill Sans MT" panose="020B0502020104020203" pitchFamily="34" charset="0"/>
                        </a:rPr>
                        <a:t>210</a:t>
                      </a:r>
                      <a:endParaRPr lang="en-US" sz="28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</a:tr>
              <a:tr h="55245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Gill Sans MT" panose="020B0502020104020203" pitchFamily="34" charset="0"/>
                        </a:rPr>
                        <a:t>After Criteria</a:t>
                      </a:r>
                      <a:r>
                        <a:rPr lang="en-US" sz="2800" baseline="0" dirty="0" smtClean="0">
                          <a:latin typeface="Gill Sans MT" panose="020B0502020104020203" pitchFamily="34" charset="0"/>
                        </a:rPr>
                        <a:t> for Statistical Relevance </a:t>
                      </a:r>
                    </a:p>
                    <a:p>
                      <a:pPr algn="ctr"/>
                      <a:r>
                        <a:rPr lang="en-US" sz="2800" baseline="0" dirty="0" smtClean="0">
                          <a:latin typeface="Gill Sans MT" panose="020B0502020104020203" pitchFamily="34" charset="0"/>
                        </a:rPr>
                        <a:t>[5 small mode, 4 large mode]</a:t>
                      </a:r>
                      <a:endParaRPr lang="en-US" sz="28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</a:tr>
              <a:tr h="552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Gill Sans MT" panose="020B0502020104020203" pitchFamily="34" charset="0"/>
                        </a:rPr>
                        <a:t>533</a:t>
                      </a:r>
                      <a:endParaRPr lang="en-US" sz="28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Gill Sans MT" panose="020B0502020104020203" pitchFamily="34" charset="0"/>
                        </a:rPr>
                        <a:t>320</a:t>
                      </a:r>
                      <a:endParaRPr lang="en-US" sz="28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Gill Sans MT" panose="020B0502020104020203" pitchFamily="34" charset="0"/>
                        </a:rPr>
                        <a:t>161</a:t>
                      </a:r>
                      <a:endParaRPr lang="en-US" sz="28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1828800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ill Sans MT" panose="020B0502020104020203" pitchFamily="34" charset="0"/>
              </a:rPr>
              <a:t>Oliktok Mobile Operations Base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ill Sans MT" panose="020B0502020104020203" pitchFamily="34" charset="0"/>
              </a:rPr>
              <a:t>3 Flights: 30 Oct 13, 3 Nov 13, 7 Nov 13</a:t>
            </a:r>
            <a:endParaRPr lang="en-US" sz="28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14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Gill Sans MT" panose="020B0502020104020203" pitchFamily="34" charset="0"/>
              </a:rPr>
              <a:t>Gamma Distribution: </a:t>
            </a:r>
            <a:r>
              <a:rPr lang="en-US" sz="4400" i="1" dirty="0" smtClean="0">
                <a:latin typeface="Gill Sans MT" panose="020B0502020104020203" pitchFamily="34" charset="0"/>
              </a:rPr>
              <a:t>N</a:t>
            </a:r>
            <a:r>
              <a:rPr lang="en-US" sz="4400" baseline="-25000" dirty="0" smtClean="0">
                <a:latin typeface="Gill Sans MT" panose="020B0502020104020203" pitchFamily="34" charset="0"/>
              </a:rPr>
              <a:t>o</a:t>
            </a:r>
            <a:r>
              <a:rPr lang="en-US" sz="4400" dirty="0" smtClean="0">
                <a:latin typeface="Gill Sans MT" panose="020B0502020104020203" pitchFamily="34" charset="0"/>
              </a:rPr>
              <a:t>, </a:t>
            </a:r>
            <a:r>
              <a:rPr lang="en-US" sz="4400" i="1" dirty="0" smtClean="0">
                <a:latin typeface="Gill Sans MT" panose="020B0502020104020203" pitchFamily="34" charset="0"/>
              </a:rPr>
              <a:t>λ</a:t>
            </a:r>
            <a:r>
              <a:rPr lang="en-US" sz="4400" dirty="0" smtClean="0">
                <a:latin typeface="Gill Sans MT" panose="020B0502020104020203" pitchFamily="34" charset="0"/>
              </a:rPr>
              <a:t>, </a:t>
            </a:r>
            <a:r>
              <a:rPr lang="en-US" sz="4400" i="1" dirty="0" smtClean="0">
                <a:latin typeface="Gill Sans MT" panose="020B0502020104020203" pitchFamily="34" charset="0"/>
              </a:rPr>
              <a:t>v </a:t>
            </a:r>
            <a:endParaRPr lang="en-US" sz="4400" dirty="0">
              <a:latin typeface="Gill Sans MT" panose="020B0502020104020203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562100"/>
            <a:ext cx="4041648" cy="5029200"/>
          </a:xfrm>
          <a:prstGeom prst="rect">
            <a:avLst/>
          </a:prstGeom>
          <a:noFill/>
        </p:spPr>
      </p:pic>
      <p:graphicFrame>
        <p:nvGraphicFramePr>
          <p:cNvPr id="5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29878079"/>
              </p:ext>
            </p:extLst>
          </p:nvPr>
        </p:nvGraphicFramePr>
        <p:xfrm>
          <a:off x="4572000" y="2362200"/>
          <a:ext cx="3657600" cy="2080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838200"/>
                <a:gridCol w="914400"/>
                <a:gridCol w="914400"/>
              </a:tblGrid>
              <a:tr h="596900">
                <a:tc>
                  <a:txBody>
                    <a:bodyPr/>
                    <a:lstStyle/>
                    <a:p>
                      <a:endParaRPr lang="en-US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800" b="0" i="1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srgbClr val="675E47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</a:rPr>
                        <a:t>N</a:t>
                      </a:r>
                      <a:r>
                        <a:rPr kumimoji="0" lang="en-US" sz="2800" b="0" i="0" u="none" strike="noStrike" kern="1200" cap="none" spc="-100" normalizeH="0" baseline="-25000" noProof="0" dirty="0" smtClean="0">
                          <a:ln>
                            <a:noFill/>
                          </a:ln>
                          <a:solidFill>
                            <a:srgbClr val="675E47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</a:rPr>
                        <a:t>o</a:t>
                      </a:r>
                      <a:endParaRPr lang="en-US" sz="28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800" b="0" i="1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srgbClr val="675E47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</a:rPr>
                        <a:t>λ</a:t>
                      </a:r>
                      <a:endParaRPr lang="en-US" sz="28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800" b="0" i="1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srgbClr val="675E47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</a:rPr>
                        <a:t>v</a:t>
                      </a:r>
                      <a:endParaRPr lang="en-US" sz="28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MT" panose="020B0502020104020203" pitchFamily="34" charset="0"/>
                        </a:rPr>
                        <a:t>Average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MT" panose="020B0502020104020203" pitchFamily="34" charset="0"/>
                        </a:rPr>
                        <a:t>1.65</a:t>
                      </a:r>
                      <a:endParaRPr lang="en-US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MT" panose="020B0502020104020203" pitchFamily="34" charset="0"/>
                        </a:rPr>
                        <a:t>3.89</a:t>
                      </a:r>
                      <a:endParaRPr lang="en-US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MT" panose="020B0502020104020203" pitchFamily="34" charset="0"/>
                        </a:rPr>
                        <a:t>2.84</a:t>
                      </a:r>
                      <a:endParaRPr lang="en-US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MT" panose="020B0502020104020203" pitchFamily="34" charset="0"/>
                        </a:rPr>
                        <a:t>Flight 1</a:t>
                      </a:r>
                      <a:endParaRPr lang="en-US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MT" panose="020B0502020104020203" pitchFamily="34" charset="0"/>
                        </a:rPr>
                        <a:t>1.25</a:t>
                      </a:r>
                      <a:endParaRPr lang="en-US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MT" panose="020B0502020104020203" pitchFamily="34" charset="0"/>
                        </a:rPr>
                        <a:t>3.76</a:t>
                      </a:r>
                      <a:endParaRPr lang="en-US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MT" panose="020B0502020104020203" pitchFamily="34" charset="0"/>
                        </a:rPr>
                        <a:t>2.33</a:t>
                      </a:r>
                      <a:endParaRPr lang="en-US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MT" panose="020B0502020104020203" pitchFamily="34" charset="0"/>
                        </a:rPr>
                        <a:t>Flight 2</a:t>
                      </a:r>
                      <a:endParaRPr lang="en-US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MT" panose="020B0502020104020203" pitchFamily="34" charset="0"/>
                        </a:rPr>
                        <a:t>1.85</a:t>
                      </a:r>
                      <a:endParaRPr lang="en-US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MT" panose="020B0502020104020203" pitchFamily="34" charset="0"/>
                        </a:rPr>
                        <a:t>3.96</a:t>
                      </a:r>
                      <a:endParaRPr lang="en-US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MT" panose="020B0502020104020203" pitchFamily="34" charset="0"/>
                        </a:rPr>
                        <a:t>2.91</a:t>
                      </a:r>
                      <a:endParaRPr lang="en-US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MT" panose="020B0502020104020203" pitchFamily="34" charset="0"/>
                        </a:rPr>
                        <a:t>Flight 3</a:t>
                      </a:r>
                      <a:endParaRPr lang="en-US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MT" panose="020B0502020104020203" pitchFamily="34" charset="0"/>
                        </a:rPr>
                        <a:t>1.73</a:t>
                      </a:r>
                      <a:endParaRPr lang="en-US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MT" panose="020B0502020104020203" pitchFamily="34" charset="0"/>
                        </a:rPr>
                        <a:t>3.85</a:t>
                      </a:r>
                      <a:endParaRPr lang="en-US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MT" panose="020B0502020104020203" pitchFamily="34" charset="0"/>
                        </a:rPr>
                        <a:t>2.90</a:t>
                      </a:r>
                      <a:endParaRPr lang="en-US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713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4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" r="527"/>
          <a:stretch/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0577" t="9028" r="4066" b="7407"/>
          <a:stretch/>
        </p:blipFill>
        <p:spPr bwMode="auto">
          <a:xfrm>
            <a:off x="4572000" y="0"/>
            <a:ext cx="4572000" cy="3429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1687"/>
          <a:stretch/>
        </p:blipFill>
        <p:spPr bwMode="auto">
          <a:xfrm>
            <a:off x="-15241" y="3413760"/>
            <a:ext cx="4572000" cy="3429000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0" y="3352800"/>
            <a:ext cx="91440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2" t="1008" r="2223"/>
          <a:stretch/>
        </p:blipFill>
        <p:spPr bwMode="auto">
          <a:xfrm>
            <a:off x="4584290" y="34290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099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1284" t="9566" r="5294" b="8565"/>
          <a:stretch/>
        </p:blipFill>
        <p:spPr bwMode="auto">
          <a:xfrm>
            <a:off x="0" y="-1"/>
            <a:ext cx="4572000" cy="3429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1342" t="9722" r="5383" b="8565"/>
          <a:stretch/>
        </p:blipFill>
        <p:spPr bwMode="auto">
          <a:xfrm>
            <a:off x="4572000" y="0"/>
            <a:ext cx="4572000" cy="3429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7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75000"/>
                    </a14:imgEffect>
                  </a14:imgLayer>
                </a14:imgProps>
              </a:ext>
            </a:extLst>
          </a:blip>
          <a:srcRect l="11285" t="9490" r="5534" b="7639"/>
          <a:stretch/>
        </p:blipFill>
        <p:spPr bwMode="auto">
          <a:xfrm>
            <a:off x="0" y="3429001"/>
            <a:ext cx="4572000" cy="3428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3352800"/>
            <a:ext cx="91440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" b="40"/>
          <a:stretch/>
        </p:blipFill>
        <p:spPr bwMode="auto">
          <a:xfrm>
            <a:off x="4572000" y="3429001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03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890</TotalTime>
  <Words>385</Words>
  <Application>Microsoft Office PowerPoint</Application>
  <PresentationFormat>On-screen Show (4:3)</PresentationFormat>
  <Paragraphs>100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Adjacency</vt:lpstr>
      <vt:lpstr>Ice Crystal Parameterizations in Arctic Cirrus – Towards a Better Representation in Global Climate Models and Aircraft Icing Potential Studies </vt:lpstr>
      <vt:lpstr>Statement of Purpose</vt:lpstr>
      <vt:lpstr>Cirrus and Global Climate Models (GCMs)</vt:lpstr>
      <vt:lpstr>Aircraft Icing: Ice- and Mixed- Phase Clouds</vt:lpstr>
      <vt:lpstr>Optical Sampling Instruments: FSSP (left) and 2DC (right)</vt:lpstr>
      <vt:lpstr>DoE – ARM Research Flights</vt:lpstr>
      <vt:lpstr>Gamma Distribution: No, λ, v </vt:lpstr>
      <vt:lpstr>PowerPoint Presentation</vt:lpstr>
      <vt:lpstr>PowerPoint Presentation</vt:lpstr>
      <vt:lpstr>PowerPoint Presentation</vt:lpstr>
      <vt:lpstr>Arctic Cirrus – Variation with T</vt:lpstr>
      <vt:lpstr>SD Variation with T: Tropical (left) and Mid-Latitude (right)</vt:lpstr>
      <vt:lpstr>Implications for Aircraft Icing</vt:lpstr>
      <vt:lpstr>Conclusions</vt:lpstr>
      <vt:lpstr>Questions?</vt:lpstr>
      <vt:lpstr>PowerPoint Presentation</vt:lpstr>
      <vt:lpstr>Flight I: Synoptic Situation</vt:lpstr>
      <vt:lpstr>Flight II: Synoptic Situation</vt:lpstr>
      <vt:lpstr>Flight III: Synoptic Situation</vt:lpstr>
      <vt:lpstr>Formation Habits – Aspect Ratio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Ice Crystal Parameterizations in Arctic Cirrus – Towards a Better Representation in Global Climate Models and Aircraft Icing Potential Studies</dc:title>
  <dc:creator>Victoria A. Walker</dc:creator>
  <cp:lastModifiedBy>Victoria A. Walker</cp:lastModifiedBy>
  <cp:revision>32</cp:revision>
  <dcterms:created xsi:type="dcterms:W3CDTF">2014-03-20T03:46:25Z</dcterms:created>
  <dcterms:modified xsi:type="dcterms:W3CDTF">2014-04-02T21:42:17Z</dcterms:modified>
</cp:coreProperties>
</file>